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3"/>
  </p:notesMasterIdLst>
  <p:sldIdLst>
    <p:sldId id="315" r:id="rId2"/>
    <p:sldId id="293" r:id="rId3"/>
    <p:sldId id="294" r:id="rId4"/>
    <p:sldId id="312" r:id="rId5"/>
    <p:sldId id="260" r:id="rId6"/>
    <p:sldId id="282" r:id="rId7"/>
    <p:sldId id="258" r:id="rId8"/>
    <p:sldId id="283" r:id="rId9"/>
    <p:sldId id="262" r:id="rId10"/>
    <p:sldId id="303" r:id="rId11"/>
    <p:sldId id="280" r:id="rId12"/>
    <p:sldId id="325" r:id="rId13"/>
    <p:sldId id="324" r:id="rId14"/>
    <p:sldId id="320" r:id="rId15"/>
    <p:sldId id="321" r:id="rId16"/>
    <p:sldId id="318" r:id="rId17"/>
    <p:sldId id="314" r:id="rId18"/>
    <p:sldId id="319" r:id="rId19"/>
    <p:sldId id="317" r:id="rId20"/>
    <p:sldId id="322" r:id="rId21"/>
    <p:sldId id="30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5C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F2052-3DF2-494A-977E-C4246C6ED2CC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027E-BFFD-F441-B4EC-E7880F463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5F2A9-E154-114E-9AC3-9EB404F1B1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3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68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81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5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5F2A9-E154-114E-9AC3-9EB404F1B1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48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70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0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5F2A9-E154-114E-9AC3-9EB404F1B1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4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5F2A9-E154-114E-9AC3-9EB404F1B1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92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3A1B61-37B1-BD41-A9D7-3089FE1784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27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2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7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78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8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6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8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0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5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9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8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6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0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6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1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7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3B6037B-A00D-5348-98D7-238DE8A1439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A6E4204-684F-CA4E-B455-6DF406138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1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png"/><Relationship Id="rId3" Type="http://schemas.openxmlformats.org/officeDocument/2006/relationships/image" Target="../media/image3.jpg"/><Relationship Id="rId21" Type="http://schemas.openxmlformats.org/officeDocument/2006/relationships/image" Target="../media/image21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g"/><Relationship Id="rId3" Type="http://schemas.openxmlformats.org/officeDocument/2006/relationships/image" Target="../media/image1.jpeg"/><Relationship Id="rId7" Type="http://schemas.openxmlformats.org/officeDocument/2006/relationships/image" Target="../media/image30.svg"/><Relationship Id="rId12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1C7165-8A3A-44EB-88D0-4EFA36A00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1081473-BB93-49A4-B605-4E2053739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72470-715D-A74C-A5F0-08DA78879FD9}"/>
              </a:ext>
            </a:extLst>
          </p:cNvPr>
          <p:cNvSpPr txBox="1"/>
          <p:nvPr/>
        </p:nvSpPr>
        <p:spPr>
          <a:xfrm>
            <a:off x="1683167" y="391308"/>
            <a:ext cx="8825659" cy="977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</a:t>
            </a:r>
            <a:r>
              <a:rPr lang="en-US" sz="36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REDCap</a:t>
            </a:r>
            <a:r>
              <a:rPr lang="en-US" sz="36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for: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40040-F402-EA44-9BA5-47D0F143C309}"/>
              </a:ext>
            </a:extLst>
          </p:cNvPr>
          <p:cNvSpPr txBox="1"/>
          <p:nvPr/>
        </p:nvSpPr>
        <p:spPr>
          <a:xfrm>
            <a:off x="9495930" y="5322139"/>
            <a:ext cx="2274635" cy="1108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ctr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 </a:t>
            </a:r>
            <a:r>
              <a:rPr kumimoji="0" lang="en-US" sz="1600" u="none" strike="noStrike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Darton</a:t>
            </a: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, Baker et al</a:t>
            </a:r>
          </a:p>
          <a:p>
            <a:pPr marL="0" marR="0" lvl="0" indent="0" algn="ctr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 The project is funded by a grant from the Bill &amp; Melinda Gates Foundation</a:t>
            </a:r>
          </a:p>
          <a:p>
            <a:pPr marL="0" marR="0" lvl="0" indent="0" algn="ctr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000" u="none" strike="noStrike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pic>
        <p:nvPicPr>
          <p:cNvPr id="14" name="Picture 13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59DF8095-EF23-FD45-8A39-006E97C648A8}"/>
              </a:ext>
            </a:extLst>
          </p:cNvPr>
          <p:cNvPicPr/>
          <p:nvPr/>
        </p:nvPicPr>
        <p:blipFill rotWithShape="1">
          <a:blip r:embed="rId2"/>
          <a:srcRect l="1357" t="4892"/>
          <a:stretch/>
        </p:blipFill>
        <p:spPr bwMode="auto">
          <a:xfrm>
            <a:off x="3018919" y="1467949"/>
            <a:ext cx="6391533" cy="238796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AB69CEE-36D1-F945-B35A-C710551EFECE}"/>
              </a:ext>
            </a:extLst>
          </p:cNvPr>
          <p:cNvSpPr txBox="1">
            <a:spLocks/>
          </p:cNvSpPr>
          <p:nvPr/>
        </p:nvSpPr>
        <p:spPr>
          <a:xfrm>
            <a:off x="1860306" y="4556737"/>
            <a:ext cx="8471383" cy="155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Presented by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Dr. Farah Shahi MBChB BMedSci(hons) DTM&amp;H MRCP(UK)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Clinical Research Fellow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Clinical Infection Research Group, IICD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@</a:t>
            </a:r>
            <a:r>
              <a:rPr lang="en-US" sz="2200" dirty="0" err="1">
                <a:solidFill>
                  <a:schemeClr val="tx1"/>
                </a:solidFill>
              </a:rPr>
              <a:t>dresmerelda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2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3FBE6-91C3-A94D-B662-9CDD057A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CMC, Vellore, India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F821F4-B6DB-4EC4-B2F4-CCC64AB8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DE48F-DE7D-4871-954D-309A0EE9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04FD96D5-FEA2-404A-8FA3-02AC9B97A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C7ED580-F03F-4187-BEDE-78B529868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724645D-E504-1643-9513-240137B0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9762" y="1963388"/>
            <a:ext cx="3057864" cy="3057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AF8D8-5A7A-AB42-A369-FDD014513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53" y="1881524"/>
            <a:ext cx="3221590" cy="32215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EB8DAA-D614-D84B-B1FC-D85F54343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C910E-9122-5343-8642-03A579D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9" y="4628656"/>
            <a:ext cx="4404309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Metadata</a:t>
            </a:r>
          </a:p>
        </p:txBody>
      </p:sp>
      <p:pic>
        <p:nvPicPr>
          <p:cNvPr id="5" name="Graphic 4" descr="Heart with pulse">
            <a:extLst>
              <a:ext uri="{FF2B5EF4-FFF2-40B4-BE49-F238E27FC236}">
                <a16:creationId xmlns:a16="http://schemas.microsoft.com/office/drawing/2014/main" id="{E949DF5F-1663-9B46-AD42-79D478FBA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1459" y="918292"/>
            <a:ext cx="3506977" cy="3506977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4301076-07B1-8E4C-AD39-920D9659FCC2}"/>
              </a:ext>
            </a:extLst>
          </p:cNvPr>
          <p:cNvSpPr txBox="1">
            <a:spLocks/>
          </p:cNvSpPr>
          <p:nvPr/>
        </p:nvSpPr>
        <p:spPr bwMode="gray">
          <a:xfrm>
            <a:off x="1431686" y="4783371"/>
            <a:ext cx="3846521" cy="102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5183A-F710-4943-AF3B-1D385D0EB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13" name="Graphic 12" descr="Needle">
            <a:extLst>
              <a:ext uri="{FF2B5EF4-FFF2-40B4-BE49-F238E27FC236}">
                <a16:creationId xmlns:a16="http://schemas.microsoft.com/office/drawing/2014/main" id="{D6309A25-3586-9D4A-8E19-B63101033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2241" y="918292"/>
            <a:ext cx="3506977" cy="3506977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42376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C910E-9122-5343-8642-03A579DD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881" y="4838608"/>
            <a:ext cx="4404309" cy="1174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Metadata collection</a:t>
            </a:r>
          </a:p>
        </p:txBody>
      </p:sp>
      <p:pic>
        <p:nvPicPr>
          <p:cNvPr id="5" name="Graphic 4" descr="Heart with pulse">
            <a:extLst>
              <a:ext uri="{FF2B5EF4-FFF2-40B4-BE49-F238E27FC236}">
                <a16:creationId xmlns:a16="http://schemas.microsoft.com/office/drawing/2014/main" id="{E949DF5F-1663-9B46-AD42-79D478FBA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3069" y="2333643"/>
            <a:ext cx="2176933" cy="217693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4301076-07B1-8E4C-AD39-920D9659FCC2}"/>
              </a:ext>
            </a:extLst>
          </p:cNvPr>
          <p:cNvSpPr txBox="1">
            <a:spLocks/>
          </p:cNvSpPr>
          <p:nvPr/>
        </p:nvSpPr>
        <p:spPr bwMode="gray">
          <a:xfrm>
            <a:off x="714915" y="4510576"/>
            <a:ext cx="4206709" cy="1020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Sample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monitoring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5183A-F710-4943-AF3B-1D385D0EB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13" name="Graphic 12" descr="Needle">
            <a:extLst>
              <a:ext uri="{FF2B5EF4-FFF2-40B4-BE49-F238E27FC236}">
                <a16:creationId xmlns:a16="http://schemas.microsoft.com/office/drawing/2014/main" id="{D6309A25-3586-9D4A-8E19-B63101033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10" y="2195415"/>
            <a:ext cx="2176933" cy="217693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5B826-6AC1-8F49-BB20-79D9DBFA44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529"/>
          <a:stretch/>
        </p:blipFill>
        <p:spPr>
          <a:xfrm>
            <a:off x="3543679" y="507613"/>
            <a:ext cx="5104642" cy="30235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BF1910-3BB4-0840-B3D8-B19FA5E6F593}"/>
              </a:ext>
            </a:extLst>
          </p:cNvPr>
          <p:cNvCxnSpPr>
            <a:cxnSpLocks/>
          </p:cNvCxnSpPr>
          <p:nvPr/>
        </p:nvCxnSpPr>
        <p:spPr>
          <a:xfrm flipV="1">
            <a:off x="2802274" y="3353526"/>
            <a:ext cx="1289075" cy="6413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4CCDF1-66C7-4A45-AD89-539EB7DA7EAE}"/>
              </a:ext>
            </a:extLst>
          </p:cNvPr>
          <p:cNvCxnSpPr>
            <a:cxnSpLocks/>
          </p:cNvCxnSpPr>
          <p:nvPr/>
        </p:nvCxnSpPr>
        <p:spPr>
          <a:xfrm flipH="1" flipV="1">
            <a:off x="7994562" y="3376478"/>
            <a:ext cx="1694989" cy="734431"/>
          </a:xfrm>
          <a:prstGeom prst="straightConnector1">
            <a:avLst/>
          </a:prstGeom>
          <a:ln w="146050">
            <a:headEnd w="med" len="lg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2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17A571-D3B8-2049-A060-C0255203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Some user issues: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C24FDC-807C-874F-8FE4-F84D01286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371600"/>
            <a:ext cx="5302189" cy="3886200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Did require our own license </a:t>
            </a:r>
          </a:p>
          <a:p>
            <a:r>
              <a:rPr lang="en-US" dirty="0">
                <a:solidFill>
                  <a:schemeClr val="tx1"/>
                </a:solidFill>
              </a:rPr>
              <a:t>Does require regular updates</a:t>
            </a:r>
          </a:p>
          <a:p>
            <a:r>
              <a:rPr lang="en-US" dirty="0">
                <a:solidFill>
                  <a:schemeClr val="tx1"/>
                </a:solidFill>
              </a:rPr>
              <a:t>Is partly reliant on (currently ‘separate’) University updates to virtual machines</a:t>
            </a:r>
          </a:p>
          <a:p>
            <a:r>
              <a:rPr lang="en-US" dirty="0">
                <a:solidFill>
                  <a:schemeClr val="tx1"/>
                </a:solidFill>
              </a:rPr>
              <a:t>Paper forms require rethinking…</a:t>
            </a:r>
          </a:p>
        </p:txBody>
      </p:sp>
    </p:spTree>
    <p:extLst>
      <p:ext uri="{BB962C8B-B14F-4D97-AF65-F5344CB8AC3E}">
        <p14:creationId xmlns:p14="http://schemas.microsoft.com/office/powerpoint/2010/main" val="367469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7AD0A-0AA4-0D40-B1CB-89461DCF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0" y="1030352"/>
            <a:ext cx="2962667" cy="2629366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C250F-876B-B542-99DC-4D4254E5E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887" y="474132"/>
            <a:ext cx="3809793" cy="337188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6CC55-436B-5B4D-B185-248C2F3B2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784" y="1526286"/>
            <a:ext cx="3557016" cy="1298311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D381B-D763-D744-BB36-2E641F47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REDCap ‘Con’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CE75-22FD-3747-BD4C-23838AE2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Sometimes requires a change in the format of the forms, where paper would be ‘easier’ or a matrix would preferably have a less rigid structure; matrices can’t be copied…</a:t>
            </a:r>
          </a:p>
        </p:txBody>
      </p:sp>
    </p:spTree>
    <p:extLst>
      <p:ext uri="{BB962C8B-B14F-4D97-AF65-F5344CB8AC3E}">
        <p14:creationId xmlns:p14="http://schemas.microsoft.com/office/powerpoint/2010/main" val="380983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6B6-3176-D143-87A9-00A9272C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Current ‘sticking’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8466-53A9-7742-9D6D-D160A7AA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Removing the firewall- working closely with IT who are very helpful and suggesting other solutions (</a:t>
            </a:r>
            <a:r>
              <a:rPr lang="en-US" sz="1600" dirty="0" err="1"/>
              <a:t>eg</a:t>
            </a:r>
            <a:r>
              <a:rPr lang="en-US" sz="1600" dirty="0"/>
              <a:t>, IP-specific access), but this feels like an unfortunate barrier within our University at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6C33E-2433-CB40-97F8-CA63DD0B4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" r="21321"/>
          <a:stretch/>
        </p:blipFill>
        <p:spPr>
          <a:xfrm>
            <a:off x="4784290" y="3071216"/>
            <a:ext cx="6868632" cy="24808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09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17A571-D3B8-2049-A060-C0255203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So why did we choose </a:t>
            </a:r>
            <a:r>
              <a:rPr lang="en-US" sz="3200" dirty="0" err="1">
                <a:solidFill>
                  <a:schemeClr val="tx1"/>
                </a:solidFill>
              </a:rPr>
              <a:t>REDCap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C24FDC-807C-874F-8FE4-F84D01286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Preferred by our study partners</a:t>
            </a:r>
          </a:p>
          <a:p>
            <a:r>
              <a:rPr lang="en-US" dirty="0">
                <a:solidFill>
                  <a:schemeClr val="tx1"/>
                </a:solidFill>
              </a:rPr>
              <a:t>Large dataset</a:t>
            </a:r>
          </a:p>
          <a:p>
            <a:r>
              <a:rPr lang="en-US" dirty="0">
                <a:solidFill>
                  <a:schemeClr val="tx1"/>
                </a:solidFill>
              </a:rPr>
              <a:t>‘Real-time’ monitoring from afar- particularly useful in a pandemic now!</a:t>
            </a:r>
          </a:p>
          <a:p>
            <a:r>
              <a:rPr lang="en-US" dirty="0">
                <a:solidFill>
                  <a:schemeClr val="tx1"/>
                </a:solidFill>
              </a:rPr>
              <a:t>Reduces the risk of transcribing errors from paper documents</a:t>
            </a:r>
          </a:p>
          <a:p>
            <a:r>
              <a:rPr lang="en-US" dirty="0">
                <a:solidFill>
                  <a:schemeClr val="tx1"/>
                </a:solidFill>
              </a:rPr>
              <a:t>Easy to edit and set up before going ‘live’ (and some tweaks still possible once ‘live’)</a:t>
            </a:r>
          </a:p>
          <a:p>
            <a:r>
              <a:rPr lang="en-US" dirty="0">
                <a:solidFill>
                  <a:schemeClr val="tx1"/>
                </a:solidFill>
              </a:rPr>
              <a:t>Easy back-up</a:t>
            </a:r>
          </a:p>
          <a:p>
            <a:r>
              <a:rPr lang="en-US" dirty="0">
                <a:solidFill>
                  <a:schemeClr val="tx1"/>
                </a:solidFill>
              </a:rPr>
              <a:t>Easy exportation for analysis</a:t>
            </a:r>
          </a:p>
        </p:txBody>
      </p:sp>
    </p:spTree>
    <p:extLst>
      <p:ext uri="{BB962C8B-B14F-4D97-AF65-F5344CB8AC3E}">
        <p14:creationId xmlns:p14="http://schemas.microsoft.com/office/powerpoint/2010/main" val="1938779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D8F410-A04F-544E-920F-357A7EAE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4312">
            <a:off x="4137647" y="796540"/>
            <a:ext cx="3101530" cy="4517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23C8F-8EFA-FF4F-8235-57BDE2EE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050" y="2894552"/>
            <a:ext cx="2737447" cy="20258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 Creation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-more than just the protocol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86D22-C068-8F41-9D85-B06412A5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388">
            <a:off x="504441" y="2529551"/>
            <a:ext cx="4455929" cy="3219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17005-32C3-EA47-89A9-4B8745E7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98" y="581688"/>
            <a:ext cx="3192442" cy="4555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03AB3-1872-4645-A358-CDD22A88B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98510">
            <a:off x="3391538" y="1694913"/>
            <a:ext cx="2994537" cy="442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54DDB-C8B8-EB4E-874D-EE91C9F0D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11241">
            <a:off x="994666" y="1403836"/>
            <a:ext cx="2869326" cy="4248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3B52-94AC-D24F-A72F-9B33762CB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99767">
            <a:off x="2169176" y="1535844"/>
            <a:ext cx="2963372" cy="4212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64B9C-C938-9044-B4A4-D19E34600D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BD91-DA4F-3F44-B6F6-66A8A4FB99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599" y="615181"/>
            <a:ext cx="3956099" cy="57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D8F410-A04F-544E-920F-357A7EAE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4312">
            <a:off x="4137647" y="796540"/>
            <a:ext cx="3101530" cy="4517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23C8F-8EFA-FF4F-8235-57BDE2EE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050" y="2894552"/>
            <a:ext cx="2737447" cy="202588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 Creation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-more than just the protocol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86D22-C068-8F41-9D85-B06412A55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388">
            <a:off x="504441" y="2529551"/>
            <a:ext cx="4455929" cy="3219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17005-32C3-EA47-89A9-4B8745E7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98" y="581688"/>
            <a:ext cx="3192442" cy="4555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03AB3-1872-4645-A358-CDD22A88B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98510">
            <a:off x="3391538" y="1694913"/>
            <a:ext cx="2994537" cy="442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54DDB-C8B8-EB4E-874D-EE91C9F0D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11241">
            <a:off x="994666" y="1403836"/>
            <a:ext cx="2869326" cy="4248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3B52-94AC-D24F-A72F-9B33762CB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99767">
            <a:off x="2169176" y="1535844"/>
            <a:ext cx="2963372" cy="4212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64B9C-C938-9044-B4A4-D19E34600D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BD91-DA4F-3F44-B6F6-66A8A4FB99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" t="48960" r="623"/>
          <a:stretch/>
        </p:blipFill>
        <p:spPr>
          <a:xfrm>
            <a:off x="1717686" y="820995"/>
            <a:ext cx="6952356" cy="51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5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5BB51-5BE7-8044-ADBF-49BCA530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Favourite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REDCap</a:t>
            </a:r>
            <a:r>
              <a:rPr lang="en-US" dirty="0">
                <a:solidFill>
                  <a:srgbClr val="EBEBEB"/>
                </a:solidFill>
              </a:rPr>
              <a:t> ‘pro’</a:t>
            </a: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585CE-5396-814A-A9F8-9AAB635F5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Branching Logic options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“Correct” paperwork for each participant type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Requires answers where paperwork might be left blank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Encourages accurate sample/data collection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77B051-E5BC-1441-937A-8588A77319D7}"/>
              </a:ext>
            </a:extLst>
          </p:cNvPr>
          <p:cNvGrpSpPr/>
          <p:nvPr/>
        </p:nvGrpSpPr>
        <p:grpSpPr>
          <a:xfrm>
            <a:off x="5345955" y="602956"/>
            <a:ext cx="5938007" cy="5652085"/>
            <a:chOff x="725471" y="290810"/>
            <a:chExt cx="6140223" cy="59910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387ECD-F5AB-7744-AAF9-5774A68C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34875">
              <a:off x="3025309" y="398363"/>
              <a:ext cx="3840385" cy="58835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CE444A-B186-4340-B627-B7B0A97F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972252">
              <a:off x="725471" y="290810"/>
              <a:ext cx="3840068" cy="5840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17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073454E4-18B5-1D49-A957-1A920A7E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0F9A286-D72A-5445-AA57-79CF07D4B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7738"/>
            <a:ext cx="5462954" cy="283688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9095AC5-D65F-9444-B8D0-7DDEB96ABF45}"/>
              </a:ext>
            </a:extLst>
          </p:cNvPr>
          <p:cNvGrpSpPr/>
          <p:nvPr/>
        </p:nvGrpSpPr>
        <p:grpSpPr>
          <a:xfrm>
            <a:off x="3246802" y="2221903"/>
            <a:ext cx="4500524" cy="3650001"/>
            <a:chOff x="4146235" y="734774"/>
            <a:chExt cx="7269167" cy="4728826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19E1B80-D38E-0E49-8E9B-A9AB6E45F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386518">
              <a:off x="4146235" y="734774"/>
              <a:ext cx="4940356" cy="386577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108EA02-2E31-3E47-96CF-6C33DDD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81022">
              <a:off x="4535522" y="1062247"/>
              <a:ext cx="5287553" cy="398198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4DBC21-E643-CB4F-9A47-200F8019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465986">
              <a:off x="4919353" y="1526027"/>
              <a:ext cx="5894849" cy="335589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B31AB04-2368-D84E-AEAA-BF58AE3FE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031589">
              <a:off x="6302196" y="1952624"/>
              <a:ext cx="5113206" cy="351097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B82C3-F88A-1A40-8E76-A764BD8D75A4}"/>
              </a:ext>
            </a:extLst>
          </p:cNvPr>
          <p:cNvGrpSpPr/>
          <p:nvPr/>
        </p:nvGrpSpPr>
        <p:grpSpPr>
          <a:xfrm>
            <a:off x="5695774" y="279429"/>
            <a:ext cx="6291214" cy="3864305"/>
            <a:chOff x="129464" y="123848"/>
            <a:chExt cx="10203382" cy="67619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A6F483-8910-5547-8919-45FE086523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1400" y="2151286"/>
              <a:ext cx="2489200" cy="2489200"/>
              <a:chOff x="3196828" y="1442"/>
              <a:chExt cx="1734343" cy="1734343"/>
            </a:xfrm>
            <a:solidFill>
              <a:schemeClr val="accent6">
                <a:lumMod val="50000"/>
              </a:schemeClr>
            </a:solidFill>
            <a:scene3d>
              <a:camera prst="orthographicFront"/>
              <a:lightRig rig="flat" dir="t"/>
            </a:scene3d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67A46C7-E706-244D-BCD4-B257FEF8FBE5}"/>
                  </a:ext>
                </a:extLst>
              </p:cNvPr>
              <p:cNvSpPr/>
              <p:nvPr/>
            </p:nvSpPr>
            <p:spPr>
              <a:xfrm>
                <a:off x="3196828" y="1442"/>
                <a:ext cx="1734343" cy="1734343"/>
              </a:xfrm>
              <a:prstGeom prst="ellipse">
                <a:avLst/>
              </a:prstGeom>
              <a:grpFill/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Oval 4">
                <a:extLst>
                  <a:ext uri="{FF2B5EF4-FFF2-40B4-BE49-F238E27FC236}">
                    <a16:creationId xmlns:a16="http://schemas.microsoft.com/office/drawing/2014/main" id="{7EE52227-6D41-6C47-B014-9511B7291E08}"/>
                  </a:ext>
                </a:extLst>
              </p:cNvPr>
              <p:cNvSpPr txBox="1"/>
              <p:nvPr/>
            </p:nvSpPr>
            <p:spPr>
              <a:xfrm>
                <a:off x="3450817" y="255431"/>
                <a:ext cx="1226364" cy="1226365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AUFI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Clinical Challenge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673E8A-4834-9C4A-90A8-778D53772B36}"/>
                </a:ext>
              </a:extLst>
            </p:cNvPr>
            <p:cNvGrpSpPr/>
            <p:nvPr/>
          </p:nvGrpSpPr>
          <p:grpSpPr>
            <a:xfrm>
              <a:off x="1859154" y="4275950"/>
              <a:ext cx="1691341" cy="1386345"/>
              <a:chOff x="648537" y="4604922"/>
              <a:chExt cx="1691341" cy="1386345"/>
            </a:xfrm>
          </p:grpSpPr>
          <p:pic>
            <p:nvPicPr>
              <p:cNvPr id="11" name="Graphic 10" descr="Partial sun">
                <a:extLst>
                  <a:ext uri="{FF2B5EF4-FFF2-40B4-BE49-F238E27FC236}">
                    <a16:creationId xmlns:a16="http://schemas.microsoft.com/office/drawing/2014/main" id="{F59C3080-CF40-3547-B109-846AE510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25478" y="507686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Rain">
                <a:extLst>
                  <a:ext uri="{FF2B5EF4-FFF2-40B4-BE49-F238E27FC236}">
                    <a16:creationId xmlns:a16="http://schemas.microsoft.com/office/drawing/2014/main" id="{3F67D1FA-E881-EE43-8822-D62178A65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8537" y="460492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" name="Graphic 16" descr="Family with girl">
              <a:extLst>
                <a:ext uri="{FF2B5EF4-FFF2-40B4-BE49-F238E27FC236}">
                  <a16:creationId xmlns:a16="http://schemas.microsoft.com/office/drawing/2014/main" id="{7ED65382-4A44-8643-A0D0-D22F2457F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04803" y="292961"/>
              <a:ext cx="1102035" cy="1102035"/>
            </a:xfrm>
            <a:prstGeom prst="rect">
              <a:avLst/>
            </a:prstGeom>
          </p:spPr>
        </p:pic>
        <p:pic>
          <p:nvPicPr>
            <p:cNvPr id="23" name="Graphic 22" descr="Microscope">
              <a:extLst>
                <a:ext uri="{FF2B5EF4-FFF2-40B4-BE49-F238E27FC236}">
                  <a16:creationId xmlns:a16="http://schemas.microsoft.com/office/drawing/2014/main" id="{08D9DF25-BAE6-4449-A703-2327E98F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18446" y="260848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Doctor">
              <a:extLst>
                <a:ext uri="{FF2B5EF4-FFF2-40B4-BE49-F238E27FC236}">
                  <a16:creationId xmlns:a16="http://schemas.microsoft.com/office/drawing/2014/main" id="{4FE0FA2A-25CF-9640-974C-59AA9EB8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62325" y="4747895"/>
              <a:ext cx="1229855" cy="1229855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88B06E-70E8-3E44-97BF-ECDCFA5931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9365" y="2671482"/>
              <a:ext cx="1092170" cy="2260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DF1910-89E6-EF46-A745-80955A2B88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8577" y="1415851"/>
              <a:ext cx="648176" cy="7048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C3088F8-6BA8-3146-B853-66FF69E02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835" y="1415851"/>
              <a:ext cx="756530" cy="8974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B3A38D-A45E-5B45-8E35-6BD4B804B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3258" y="3173506"/>
              <a:ext cx="1537227" cy="1727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6D14BD-3C8A-7E4E-AB66-51EB70949B55}"/>
                </a:ext>
              </a:extLst>
            </p:cNvPr>
            <p:cNvCxnSpPr>
              <a:cxnSpLocks/>
            </p:cNvCxnSpPr>
            <p:nvPr/>
          </p:nvCxnSpPr>
          <p:spPr>
            <a:xfrm>
              <a:off x="7340599" y="4398469"/>
              <a:ext cx="1405324" cy="699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5C1AB9D-E937-624B-8449-AF70574BD1B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058" y="4864409"/>
              <a:ext cx="0" cy="5394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9379328-2676-5A4F-9D41-800DDAA8D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9425" y="4050652"/>
              <a:ext cx="1037413" cy="4653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1F25C24-D600-2449-9168-B57532DF3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17510" y="5332163"/>
              <a:ext cx="2175095" cy="1553639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0357511-304A-2E45-9C86-C8C1817D73EB}"/>
                </a:ext>
              </a:extLst>
            </p:cNvPr>
            <p:cNvGrpSpPr/>
            <p:nvPr/>
          </p:nvGrpSpPr>
          <p:grpSpPr>
            <a:xfrm>
              <a:off x="7975652" y="363892"/>
              <a:ext cx="1608130" cy="1394487"/>
              <a:chOff x="10095044" y="4211639"/>
              <a:chExt cx="1608130" cy="1394487"/>
            </a:xfrm>
          </p:grpSpPr>
          <p:pic>
            <p:nvPicPr>
              <p:cNvPr id="56" name="Graphic 55" descr="Coins">
                <a:extLst>
                  <a:ext uri="{FF2B5EF4-FFF2-40B4-BE49-F238E27FC236}">
                    <a16:creationId xmlns:a16="http://schemas.microsoft.com/office/drawing/2014/main" id="{C0188FD1-2CD2-EE48-A97D-18D858657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0095044" y="421163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Graphic 56" descr="Hospital">
                <a:extLst>
                  <a:ext uri="{FF2B5EF4-FFF2-40B4-BE49-F238E27FC236}">
                    <a16:creationId xmlns:a16="http://schemas.microsoft.com/office/drawing/2014/main" id="{C18B83B4-D1C6-6540-8117-440AD0F29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788774" y="469172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6" name="Graphic 25" descr="Globe">
              <a:extLst>
                <a:ext uri="{FF2B5EF4-FFF2-40B4-BE49-F238E27FC236}">
                  <a16:creationId xmlns:a16="http://schemas.microsoft.com/office/drawing/2014/main" id="{CE89CA9A-28B9-CD4F-8B28-F87F1CC6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34797" y="2151286"/>
              <a:ext cx="914400" cy="9144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FE48D3B-9E7B-3147-8861-2FB60DFA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9464" y="123848"/>
              <a:ext cx="1859154" cy="1529929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398509A-C325-3D4B-8700-EFAA0A32FB7B}"/>
              </a:ext>
            </a:extLst>
          </p:cNvPr>
          <p:cNvGrpSpPr>
            <a:grpSpLocks noChangeAspect="1"/>
          </p:cNvGrpSpPr>
          <p:nvPr/>
        </p:nvGrpSpPr>
        <p:grpSpPr>
          <a:xfrm>
            <a:off x="180989" y="170296"/>
            <a:ext cx="2859460" cy="2859460"/>
            <a:chOff x="3196828" y="1442"/>
            <a:chExt cx="1734343" cy="1734343"/>
          </a:xfrm>
          <a:solidFill>
            <a:schemeClr val="accent6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7AA655-A492-1C41-A99C-88EDC1FD8E74}"/>
                </a:ext>
              </a:extLst>
            </p:cNvPr>
            <p:cNvSpPr/>
            <p:nvPr/>
          </p:nvSpPr>
          <p:spPr>
            <a:xfrm>
              <a:off x="3196828" y="1442"/>
              <a:ext cx="1734343" cy="1734343"/>
            </a:xfrm>
            <a:prstGeom prst="ellipse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Oval 4">
              <a:extLst>
                <a:ext uri="{FF2B5EF4-FFF2-40B4-BE49-F238E27FC236}">
                  <a16:creationId xmlns:a16="http://schemas.microsoft.com/office/drawing/2014/main" id="{29E150B5-F018-CB43-A123-B8E6995A6582}"/>
                </a:ext>
              </a:extLst>
            </p:cNvPr>
            <p:cNvSpPr txBox="1"/>
            <p:nvPr/>
          </p:nvSpPr>
          <p:spPr>
            <a:xfrm>
              <a:off x="3450817" y="255431"/>
              <a:ext cx="1226365" cy="122636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Background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95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0372D-49D3-FE4F-9BB6-1A9DE4E0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6D7E-EFDF-014C-99B1-2A962FAFB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 err="1">
                <a:solidFill>
                  <a:schemeClr val="tx2"/>
                </a:solidFill>
              </a:rPr>
              <a:t>REDCap</a:t>
            </a:r>
            <a:r>
              <a:rPr lang="en-US" sz="2400" cap="all" dirty="0">
                <a:solidFill>
                  <a:schemeClr val="tx2"/>
                </a:solidFill>
              </a:rPr>
              <a:t> is something of a blessing!</a:t>
            </a:r>
          </a:p>
        </p:txBody>
      </p:sp>
    </p:spTree>
    <p:extLst>
      <p:ext uri="{BB962C8B-B14F-4D97-AF65-F5344CB8AC3E}">
        <p14:creationId xmlns:p14="http://schemas.microsoft.com/office/powerpoint/2010/main" val="21527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62FF-0CE9-6B47-A6F6-44E678C4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684" y="2650811"/>
            <a:ext cx="3161016" cy="13465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for listening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07572-4D46-F648-8D71-9015FF4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E3364-689C-C449-8F40-E54F41CDE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86" y="971988"/>
            <a:ext cx="1560931" cy="1168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AEC37-D272-2143-A8B9-D9D7B2687CC4}"/>
              </a:ext>
            </a:extLst>
          </p:cNvPr>
          <p:cNvSpPr txBox="1"/>
          <p:nvPr/>
        </p:nvSpPr>
        <p:spPr>
          <a:xfrm>
            <a:off x="645459" y="571500"/>
            <a:ext cx="492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Supervisors: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AFBBC-BA31-8249-A710-001C7B3ED627}"/>
              </a:ext>
            </a:extLst>
          </p:cNvPr>
          <p:cNvSpPr txBox="1"/>
          <p:nvPr/>
        </p:nvSpPr>
        <p:spPr>
          <a:xfrm>
            <a:off x="2051783" y="1379109"/>
            <a:ext cx="228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 Thomas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Darton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9093A-2E30-CC43-AC88-38F67F602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86" y="2338386"/>
            <a:ext cx="1177843" cy="1351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6D3F39-9C75-344A-B3AC-88A3D0F5C4F1}"/>
              </a:ext>
            </a:extLst>
          </p:cNvPr>
          <p:cNvSpPr txBox="1"/>
          <p:nvPr/>
        </p:nvSpPr>
        <p:spPr>
          <a:xfrm>
            <a:off x="2092100" y="2801527"/>
            <a:ext cx="271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Thushan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 Silva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C4538-072C-984B-8A65-1AECD79F358F}"/>
              </a:ext>
            </a:extLst>
          </p:cNvPr>
          <p:cNvSpPr txBox="1"/>
          <p:nvPr/>
        </p:nvSpPr>
        <p:spPr>
          <a:xfrm>
            <a:off x="4531513" y="567950"/>
            <a:ext cx="22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Manager: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2C07F-5D6D-6343-AB91-C9499741F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391" y="970115"/>
            <a:ext cx="1274580" cy="12745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176D9E-4180-5A48-832C-0C06D4CAEF43}"/>
              </a:ext>
            </a:extLst>
          </p:cNvPr>
          <p:cNvSpPr txBox="1"/>
          <p:nvPr/>
        </p:nvSpPr>
        <p:spPr>
          <a:xfrm>
            <a:off x="6098814" y="1366857"/>
            <a:ext cx="166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 Nikki Smith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BF6FD-1EAC-FA46-9420-F9A566CC9767}"/>
              </a:ext>
            </a:extLst>
          </p:cNvPr>
          <p:cNvSpPr txBox="1"/>
          <p:nvPr/>
        </p:nvSpPr>
        <p:spPr>
          <a:xfrm>
            <a:off x="423332" y="4107835"/>
            <a:ext cx="22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Collaborators: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B9235C-5CD6-2642-916B-33E1DD24AD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89" t="38641" r="22150" b="50000"/>
          <a:stretch/>
        </p:blipFill>
        <p:spPr>
          <a:xfrm>
            <a:off x="301976" y="4708137"/>
            <a:ext cx="3738656" cy="7790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835891-6E19-724D-A790-5740CE48F203}"/>
              </a:ext>
            </a:extLst>
          </p:cNvPr>
          <p:cNvSpPr txBox="1"/>
          <p:nvPr/>
        </p:nvSpPr>
        <p:spPr>
          <a:xfrm>
            <a:off x="795835" y="5716457"/>
            <a:ext cx="303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 Priscilla Rupali and the team at CMC, Vellore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B5BFC8-8E05-2741-A188-E51A45108B0E}"/>
              </a:ext>
            </a:extLst>
          </p:cNvPr>
          <p:cNvSpPr txBox="1"/>
          <p:nvPr/>
        </p:nvSpPr>
        <p:spPr>
          <a:xfrm>
            <a:off x="4567068" y="4161770"/>
            <a:ext cx="22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Funders: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FB81B-9D0D-EC48-9D60-CB8346BC8768}"/>
              </a:ext>
            </a:extLst>
          </p:cNvPr>
          <p:cNvSpPr txBox="1"/>
          <p:nvPr/>
        </p:nvSpPr>
        <p:spPr>
          <a:xfrm>
            <a:off x="4463964" y="5030037"/>
            <a:ext cx="381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Bill &amp; Melinda Gates Foundation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44C1A-327D-FD4F-88CC-4AA7BC833F94}"/>
              </a:ext>
            </a:extLst>
          </p:cNvPr>
          <p:cNvSpPr txBox="1"/>
          <p:nvPr/>
        </p:nvSpPr>
        <p:spPr>
          <a:xfrm>
            <a:off x="4567069" y="2469534"/>
            <a:ext cx="22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Colleague: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B1212-A703-754A-A83B-56F37F4D959D}"/>
              </a:ext>
            </a:extLst>
          </p:cNvPr>
          <p:cNvSpPr txBox="1"/>
          <p:nvPr/>
        </p:nvSpPr>
        <p:spPr>
          <a:xfrm>
            <a:off x="4592228" y="3090178"/>
            <a:ext cx="217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 Pete Johnston</a:t>
            </a:r>
          </a:p>
        </p:txBody>
      </p:sp>
    </p:spTree>
    <p:extLst>
      <p:ext uri="{BB962C8B-B14F-4D97-AF65-F5344CB8AC3E}">
        <p14:creationId xmlns:p14="http://schemas.microsoft.com/office/powerpoint/2010/main" val="152772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E376E-2312-BF4D-9398-9DD501CF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Diagnostics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0CC386-E2FE-7543-AB0B-15B6A2E82525}"/>
              </a:ext>
            </a:extLst>
          </p:cNvPr>
          <p:cNvGrpSpPr/>
          <p:nvPr/>
        </p:nvGrpSpPr>
        <p:grpSpPr>
          <a:xfrm>
            <a:off x="461832" y="1286682"/>
            <a:ext cx="7541729" cy="2238897"/>
            <a:chOff x="457200" y="1218990"/>
            <a:chExt cx="11277600" cy="3037057"/>
          </a:xfrm>
        </p:grpSpPr>
        <p:pic>
          <p:nvPicPr>
            <p:cNvPr id="7" name="Graphic 6" descr="Watering pot">
              <a:extLst>
                <a:ext uri="{FF2B5EF4-FFF2-40B4-BE49-F238E27FC236}">
                  <a16:creationId xmlns:a16="http://schemas.microsoft.com/office/drawing/2014/main" id="{F683BF03-E73D-CB4F-9A7A-46C8BDABE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200" y="1218990"/>
              <a:ext cx="2421467" cy="2421467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9" name="Graphic 8" descr="Test tubes">
              <a:extLst>
                <a:ext uri="{FF2B5EF4-FFF2-40B4-BE49-F238E27FC236}">
                  <a16:creationId xmlns:a16="http://schemas.microsoft.com/office/drawing/2014/main" id="{8277408A-80C4-7648-B9BB-1661CB7B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13721" y="1329999"/>
              <a:ext cx="2107965" cy="2107965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1" name="Graphic 10" descr="Female Profile">
              <a:extLst>
                <a:ext uri="{FF2B5EF4-FFF2-40B4-BE49-F238E27FC236}">
                  <a16:creationId xmlns:a16="http://schemas.microsoft.com/office/drawing/2014/main" id="{35255C5E-3C89-0F4A-8AF4-5C10C430D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3304" y="1332671"/>
              <a:ext cx="2251878" cy="2251878"/>
            </a:xfrm>
            <a:prstGeom prst="roundRect">
              <a:avLst>
                <a:gd name="adj" fmla="val 1858"/>
              </a:avLst>
            </a:prstGeom>
            <a:effectLst/>
          </p:spPr>
        </p:pic>
        <p:pic>
          <p:nvPicPr>
            <p:cNvPr id="16" name="Graphic 15" descr="DNA">
              <a:extLst>
                <a:ext uri="{FF2B5EF4-FFF2-40B4-BE49-F238E27FC236}">
                  <a16:creationId xmlns:a16="http://schemas.microsoft.com/office/drawing/2014/main" id="{4034B5E8-892E-164A-8400-EA383F516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39158" y="1426828"/>
              <a:ext cx="2046240" cy="2046240"/>
            </a:xfrm>
            <a:prstGeom prst="roundRect">
              <a:avLst>
                <a:gd name="adj" fmla="val 1858"/>
              </a:avLst>
            </a:prstGeom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9903BE-6296-6E41-AA07-6DAFAB25DE93}"/>
                </a:ext>
              </a:extLst>
            </p:cNvPr>
            <p:cNvSpPr txBox="1"/>
            <p:nvPr/>
          </p:nvSpPr>
          <p:spPr>
            <a:xfrm>
              <a:off x="457200" y="3553492"/>
              <a:ext cx="2161987" cy="70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Phenotypic tests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F3DA83-38EC-DD44-8926-49C9A591E167}"/>
                </a:ext>
              </a:extLst>
            </p:cNvPr>
            <p:cNvSpPr txBox="1"/>
            <p:nvPr/>
          </p:nvSpPr>
          <p:spPr>
            <a:xfrm>
              <a:off x="3586711" y="3553493"/>
              <a:ext cx="2161987" cy="41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Serological tests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524ED0-3798-7C4D-8250-5BBC3919BE32}"/>
                </a:ext>
              </a:extLst>
            </p:cNvPr>
            <p:cNvSpPr txBox="1"/>
            <p:nvPr/>
          </p:nvSpPr>
          <p:spPr>
            <a:xfrm>
              <a:off x="6600653" y="3526477"/>
              <a:ext cx="2161987" cy="41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Host biomarkers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BE1F82-0B51-824D-BA03-3FB8A285716C}"/>
                </a:ext>
              </a:extLst>
            </p:cNvPr>
            <p:cNvSpPr txBox="1"/>
            <p:nvPr/>
          </p:nvSpPr>
          <p:spPr>
            <a:xfrm>
              <a:off x="9129807" y="3558854"/>
              <a:ext cx="2604993" cy="41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Molecular Methods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1B9F01-6ECB-4C4B-9C31-32C7F3A6A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4CE459-52D1-8944-B9A4-6062385809A0}"/>
              </a:ext>
            </a:extLst>
          </p:cNvPr>
          <p:cNvGrpSpPr/>
          <p:nvPr/>
        </p:nvGrpSpPr>
        <p:grpSpPr>
          <a:xfrm>
            <a:off x="8520756" y="120610"/>
            <a:ext cx="3443996" cy="5642851"/>
            <a:chOff x="8396029" y="14184"/>
            <a:chExt cx="3777798" cy="61027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E282B0A-D732-874E-BD92-E941D594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96029" y="14184"/>
              <a:ext cx="3531546" cy="5831371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17EC49-91B8-3D4A-83C2-C9B5E5979236}"/>
                </a:ext>
              </a:extLst>
            </p:cNvPr>
            <p:cNvSpPr/>
            <p:nvPr/>
          </p:nvSpPr>
          <p:spPr>
            <a:xfrm>
              <a:off x="10692044" y="2300178"/>
              <a:ext cx="1398494" cy="73866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BB099D0-A616-494E-815F-C4C2155C5E44}"/>
                </a:ext>
              </a:extLst>
            </p:cNvPr>
            <p:cNvSpPr/>
            <p:nvPr/>
          </p:nvSpPr>
          <p:spPr>
            <a:xfrm>
              <a:off x="10719236" y="5378319"/>
              <a:ext cx="1454591" cy="73866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889D17-E4A2-1C43-8646-AFDED71B2B81}"/>
              </a:ext>
            </a:extLst>
          </p:cNvPr>
          <p:cNvSpPr txBox="1"/>
          <p:nvPr/>
        </p:nvSpPr>
        <p:spPr>
          <a:xfrm>
            <a:off x="-55362" y="5858"/>
            <a:ext cx="8576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Southeast Asia Infectious Disease Clinical Research Network. Causes and outcomes of sepsis in southeast Asia: a multinational multicentre cross-sectional study. 2017. </a:t>
            </a:r>
            <a:r>
              <a:rPr lang="en-GB" sz="1100" i="1" dirty="0"/>
              <a:t>Lancet. Glob Health. </a:t>
            </a:r>
            <a:r>
              <a:rPr lang="en-GB" sz="1100" dirty="0"/>
              <a:t>5(2): E157-E167.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6118-9B94-5741-BCBF-5DE4CEFEAD83}"/>
              </a:ext>
            </a:extLst>
          </p:cNvPr>
          <p:cNvSpPr txBox="1"/>
          <p:nvPr/>
        </p:nvSpPr>
        <p:spPr>
          <a:xfrm>
            <a:off x="10654133" y="137662"/>
            <a:ext cx="1505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Paediatric</a:t>
            </a:r>
            <a:r>
              <a:rPr lang="en-US" sz="1200" b="1" dirty="0"/>
              <a:t> cases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5FF5D8-6649-CD4D-A963-CA83868776C9}"/>
              </a:ext>
            </a:extLst>
          </p:cNvPr>
          <p:cNvSpPr txBox="1"/>
          <p:nvPr/>
        </p:nvSpPr>
        <p:spPr>
          <a:xfrm>
            <a:off x="11076473" y="3400758"/>
            <a:ext cx="123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Adult cases</a:t>
            </a:r>
          </a:p>
        </p:txBody>
      </p:sp>
    </p:spTree>
    <p:extLst>
      <p:ext uri="{BB962C8B-B14F-4D97-AF65-F5344CB8AC3E}">
        <p14:creationId xmlns:p14="http://schemas.microsoft.com/office/powerpoint/2010/main" val="19980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BEC12A-4084-E644-869B-74AEDE263823}"/>
              </a:ext>
            </a:extLst>
          </p:cNvPr>
          <p:cNvSpPr/>
          <p:nvPr/>
        </p:nvSpPr>
        <p:spPr>
          <a:xfrm>
            <a:off x="206188" y="0"/>
            <a:ext cx="11779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C1D1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Gliddon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1C1D1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et al. Genome‐wide host RNA signatures of infectious diseases: discovery and clinical translation. 2018. </a:t>
            </a:r>
            <a:r>
              <a:rPr kumimoji="0" lang="en-GB" sz="1200" b="1" i="1" u="none" strike="noStrike" kern="1200" cap="none" spc="0" normalizeH="0" baseline="0" noProof="0" dirty="0">
                <a:ln>
                  <a:noFill/>
                </a:ln>
                <a:solidFill>
                  <a:srgbClr val="1C1D1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Immunology.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1C1D1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153(2): 171-178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01C9F-BF5D-8245-BE1D-66C1F856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33" y="435987"/>
            <a:ext cx="7335934" cy="5624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0EE9B-4D85-AD4E-A5D3-6D058A9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4B10E5-35BE-2941-91BF-4C7C90E3E406}"/>
              </a:ext>
            </a:extLst>
          </p:cNvPr>
          <p:cNvSpPr txBox="1"/>
          <p:nvPr/>
        </p:nvSpPr>
        <p:spPr>
          <a:xfrm>
            <a:off x="8377518" y="6080691"/>
            <a:ext cx="1223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 BY-NC 4.0</a:t>
            </a:r>
          </a:p>
        </p:txBody>
      </p:sp>
    </p:spTree>
    <p:extLst>
      <p:ext uri="{BB962C8B-B14F-4D97-AF65-F5344CB8AC3E}">
        <p14:creationId xmlns:p14="http://schemas.microsoft.com/office/powerpoint/2010/main" val="7549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51387-4EC4-4048-95E6-7B1DE676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797F62-3468-1647-9BAE-609FF1C9B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1" r="2467"/>
          <a:stretch/>
        </p:blipFill>
        <p:spPr>
          <a:xfrm>
            <a:off x="2642011" y="2476528"/>
            <a:ext cx="3955022" cy="3904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A2E7D7-37AF-7449-8885-F6406079A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283" y="5516167"/>
            <a:ext cx="2032676" cy="823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0A7AF-EFA4-2A46-B2CF-8EE7531C2E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0" t="23687" r="10734" b="7358"/>
          <a:stretch/>
        </p:blipFill>
        <p:spPr>
          <a:xfrm>
            <a:off x="1604671" y="584225"/>
            <a:ext cx="6180708" cy="18193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A91C3B-2A31-EB4C-B95F-58BF313D4D0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FD8E1-8253-5E46-8D21-B94E988866A7}"/>
              </a:ext>
            </a:extLst>
          </p:cNvPr>
          <p:cNvSpPr txBox="1"/>
          <p:nvPr/>
        </p:nvSpPr>
        <p:spPr>
          <a:xfrm>
            <a:off x="152399" y="152400"/>
            <a:ext cx="10434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Blohmke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et al. Diagnostic host gene  for distinguishing enteric fever from other febrile diseases. 2019. EMBO Molecular Medicine. e10431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0A222-5FB8-984C-B5EC-5260CAED112D}"/>
              </a:ext>
            </a:extLst>
          </p:cNvPr>
          <p:cNvSpPr txBox="1"/>
          <p:nvPr/>
        </p:nvSpPr>
        <p:spPr>
          <a:xfrm>
            <a:off x="7015823" y="6215307"/>
            <a:ext cx="1223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 BY 4.0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5394D4-92DB-A949-8812-E5BAD6093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379" y="1564826"/>
            <a:ext cx="4215600" cy="18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6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44116-A122-6442-AFFC-DDEA8862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A47C8C-39EC-8B4C-BA56-07E4A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626533"/>
            <a:ext cx="7100066" cy="58220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BFB7BD-72AE-9F46-8567-F045C519FD60}"/>
              </a:ext>
            </a:extLst>
          </p:cNvPr>
          <p:cNvSpPr txBox="1"/>
          <p:nvPr/>
        </p:nvSpPr>
        <p:spPr>
          <a:xfrm>
            <a:off x="116995" y="198914"/>
            <a:ext cx="1032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Blohmke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et al.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Diagnostic host gene  for distinguishing enteric fever from other febrile diseases. 2019.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EMBO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Molecular Medicine.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e10431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89B73A-F5B1-9845-832C-093EAEF2F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283" y="5516167"/>
            <a:ext cx="2032676" cy="823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C49BA7-9D68-9B4F-A67D-976C2528D31E}"/>
              </a:ext>
            </a:extLst>
          </p:cNvPr>
          <p:cNvSpPr txBox="1"/>
          <p:nvPr/>
        </p:nvSpPr>
        <p:spPr>
          <a:xfrm>
            <a:off x="7015823" y="6215307"/>
            <a:ext cx="1223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 BY 4.0</a:t>
            </a:r>
          </a:p>
        </p:txBody>
      </p:sp>
    </p:spTree>
    <p:extLst>
      <p:ext uri="{BB962C8B-B14F-4D97-AF65-F5344CB8AC3E}">
        <p14:creationId xmlns:p14="http://schemas.microsoft.com/office/powerpoint/2010/main" val="36437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8CDC1A-4E69-3E49-8AD4-ABB37882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21" y="83541"/>
            <a:ext cx="7434243" cy="4330444"/>
          </a:xfrm>
          <a:prstGeom prst="roundRect">
            <a:avLst>
              <a:gd name="adj" fmla="val 0"/>
            </a:avLst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DD6ED-AF11-0648-8AA3-806BEAAD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89" y="4590961"/>
            <a:ext cx="10248422" cy="1076085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01793-5D72-114B-B57F-3E728145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594" y="5258906"/>
            <a:ext cx="3582812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18D2B-B527-CC42-8D2C-D67618E5033A}"/>
              </a:ext>
            </a:extLst>
          </p:cNvPr>
          <p:cNvSpPr txBox="1"/>
          <p:nvPr/>
        </p:nvSpPr>
        <p:spPr>
          <a:xfrm>
            <a:off x="159512" y="93361"/>
            <a:ext cx="1032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Blohmke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et al.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Diagnostic host gene  for distinguishing enteric fever from other febrile diseases. 2019.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EMBO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Molecular Medicine.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e10431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214CFB-5D33-5546-A412-5FA75715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50B59-1839-6042-848C-D16BBD83F91F}"/>
              </a:ext>
            </a:extLst>
          </p:cNvPr>
          <p:cNvSpPr txBox="1"/>
          <p:nvPr/>
        </p:nvSpPr>
        <p:spPr>
          <a:xfrm>
            <a:off x="10305588" y="5624124"/>
            <a:ext cx="1223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CC BY 4.0</a:t>
            </a:r>
          </a:p>
        </p:txBody>
      </p:sp>
    </p:spTree>
    <p:extLst>
      <p:ext uri="{BB962C8B-B14F-4D97-AF65-F5344CB8AC3E}">
        <p14:creationId xmlns:p14="http://schemas.microsoft.com/office/powerpoint/2010/main" val="107316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D41D-CABE-EC46-815A-2F389FCE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706" y="2545493"/>
            <a:ext cx="2306595" cy="15337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0" i="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Aims &amp; Objectives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2EA09A-0CE8-F74E-9231-FD83BEDFC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317885"/>
              </p:ext>
            </p:extLst>
          </p:nvPr>
        </p:nvGraphicFramePr>
        <p:xfrm>
          <a:off x="178902" y="87250"/>
          <a:ext cx="9533509" cy="668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92">
                  <a:extLst>
                    <a:ext uri="{9D8B030D-6E8A-4147-A177-3AD203B41FA5}">
                      <a16:colId xmlns:a16="http://schemas.microsoft.com/office/drawing/2014/main" val="1964454047"/>
                    </a:ext>
                  </a:extLst>
                </a:gridCol>
                <a:gridCol w="4238368">
                  <a:extLst>
                    <a:ext uri="{9D8B030D-6E8A-4147-A177-3AD203B41FA5}">
                      <a16:colId xmlns:a16="http://schemas.microsoft.com/office/drawing/2014/main" val="2237708593"/>
                    </a:ext>
                  </a:extLst>
                </a:gridCol>
                <a:gridCol w="3929449">
                  <a:extLst>
                    <a:ext uri="{9D8B030D-6E8A-4147-A177-3AD203B41FA5}">
                      <a16:colId xmlns:a16="http://schemas.microsoft.com/office/drawing/2014/main" val="36497578"/>
                    </a:ext>
                  </a:extLst>
                </a:gridCol>
              </a:tblGrid>
              <a:tr h="4424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effectLst/>
                        </a:rPr>
                        <a:t>Objectives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effectLst/>
                        </a:rPr>
                        <a:t>Outcome Measures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/>
                </a:tc>
                <a:extLst>
                  <a:ext uri="{0D108BD9-81ED-4DB2-BD59-A6C34878D82A}">
                    <a16:rowId xmlns:a16="http://schemas.microsoft.com/office/drawing/2014/main" val="3319399321"/>
                  </a:ext>
                </a:extLst>
              </a:tr>
              <a:tr h="15579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effectLst/>
                        </a:rPr>
                        <a:t>Primary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effectLst/>
                        </a:rPr>
                        <a:t> </a:t>
                      </a: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Evaluate host gene transcription signatures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Enteric fever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Adults with AUFI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Endemic settings</a:t>
                      </a:r>
                    </a:p>
                  </a:txBody>
                  <a:tcPr marL="236613" marR="123039" marT="123039" marB="123039"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Diagnostic score 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5-gene transcription signature (STAT1, SLAMF8, PSME2, WARS, ALDH1A1)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effectLst/>
                        </a:rPr>
                        <a:t>Enteric fever</a:t>
                      </a:r>
                      <a:endParaRPr lang="en-GB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359331"/>
                  </a:ext>
                </a:extLst>
              </a:tr>
              <a:tr h="7050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</a:rPr>
                        <a:t>Secondary</a:t>
                      </a: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the probable causes of AUFI in these cohorts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Relative disease prevalence at each site</a:t>
                      </a: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1509"/>
                  </a:ext>
                </a:extLst>
              </a:tr>
              <a:tr h="149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effectLst/>
                        </a:rPr>
                        <a:t>Secondary</a:t>
                      </a: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Assess relationship: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routinely collected biomarkers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CRP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 of molecular perturbation </a:t>
                      </a: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Clinical and laboratory metadata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 test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RNA-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analysis 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61558"/>
                  </a:ext>
                </a:extLst>
              </a:tr>
              <a:tr h="1200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effectLst/>
                          <a:latin typeface="+mn-lt"/>
                        </a:rPr>
                        <a:t>Exploratory</a:t>
                      </a: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Evaluate gene transcription responses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Individual causes of fever 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Additional publicly available datasets</a:t>
                      </a:r>
                      <a:endParaRPr lang="en-GB" sz="14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Formation of gene expression datasets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Identification of signatures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Validation by qPCR (or alternative)</a:t>
                      </a:r>
                      <a:endParaRPr lang="en-GB" sz="14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86740"/>
                  </a:ext>
                </a:extLst>
              </a:tr>
              <a:tr h="9613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b="1" dirty="0">
                          <a:effectLst/>
                          <a:latin typeface="+mn-lt"/>
                        </a:rPr>
                        <a:t>Exploratory</a:t>
                      </a:r>
                      <a:endParaRPr lang="en-GB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Causes of AUFI in children</a:t>
                      </a:r>
                    </a:p>
                    <a:p>
                      <a:pPr marL="285750" indent="-2857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Evaluate gene transcription responses</a:t>
                      </a:r>
                      <a:endParaRPr lang="en-GB" sz="14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Relative disease prevalence at each site</a:t>
                      </a:r>
                      <a:endParaRPr lang="en-GB" sz="1400" dirty="0">
                        <a:effectLst/>
                        <a:latin typeface="+mn-lt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236613" marR="123039" marT="123039" marB="123039">
                    <a:solidFill>
                      <a:srgbClr val="E5CCD3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26459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7566AE-9C4B-C748-B25B-DFC914B6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41935-1466-1045-BDA1-AC8B8D8A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Protocol</a:t>
            </a:r>
          </a:p>
        </p:txBody>
      </p:sp>
      <p:pic>
        <p:nvPicPr>
          <p:cNvPr id="5" name="Graphic 4" descr="Group of people">
            <a:extLst>
              <a:ext uri="{FF2B5EF4-FFF2-40B4-BE49-F238E27FC236}">
                <a16:creationId xmlns:a16="http://schemas.microsoft.com/office/drawing/2014/main" id="{F69AA6EA-C11A-8B41-9FE7-E782348F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4836" y="1023437"/>
            <a:ext cx="4828707" cy="482870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1E40-3EC6-9445-B399-43FD9F1AF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Study sites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CMC, Vellore, South India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Other site in South East Asia ?Indonesia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(Additional data from other large trials in Malawi, Zimbabwe and challenge studies)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Participants (at each site)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600 febrile adults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200 febrile children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200 adult controls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BE21F-DBE2-534B-96F1-98CBD8B21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207" y="5901123"/>
            <a:ext cx="2031295" cy="8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2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681</Words>
  <Application>Microsoft Macintosh PowerPoint</Application>
  <PresentationFormat>Widescreen</PresentationFormat>
  <Paragraphs>128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Diagnostics</vt:lpstr>
      <vt:lpstr>PowerPoint Presentation</vt:lpstr>
      <vt:lpstr>Background</vt:lpstr>
      <vt:lpstr>Background</vt:lpstr>
      <vt:lpstr>Background</vt:lpstr>
      <vt:lpstr>Aims &amp; Objectives</vt:lpstr>
      <vt:lpstr>Protocol</vt:lpstr>
      <vt:lpstr>CMC, Vellore, India</vt:lpstr>
      <vt:lpstr>Metadata</vt:lpstr>
      <vt:lpstr>Metadata collection</vt:lpstr>
      <vt:lpstr>Some user issues:</vt:lpstr>
      <vt:lpstr>REDCap ‘Con’</vt:lpstr>
      <vt:lpstr>Current ‘sticking’ point</vt:lpstr>
      <vt:lpstr>So why did we choose REDCap?</vt:lpstr>
      <vt:lpstr>Document Creation -more than just the protocol</vt:lpstr>
      <vt:lpstr>Document Creation -more than just the protocol</vt:lpstr>
      <vt:lpstr>Favourite REDCap ‘pro’</vt:lpstr>
      <vt:lpstr>In Summary</vt:lpstr>
      <vt:lpstr>   Thank you for listening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Farah Shahi</dc:creator>
  <cp:lastModifiedBy>Farah Shahi</cp:lastModifiedBy>
  <cp:revision>5</cp:revision>
  <dcterms:created xsi:type="dcterms:W3CDTF">2021-05-05T12:10:34Z</dcterms:created>
  <dcterms:modified xsi:type="dcterms:W3CDTF">2021-05-10T08:17:19Z</dcterms:modified>
</cp:coreProperties>
</file>